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trictFirstAndLastChars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1016" r:id="rId2"/>
    <p:sldId id="1150" r:id="rId3"/>
    <p:sldId id="1145" r:id="rId4"/>
    <p:sldId id="1143" r:id="rId5"/>
    <p:sldId id="1144" r:id="rId6"/>
    <p:sldId id="1146" r:id="rId7"/>
    <p:sldId id="1147" r:id="rId8"/>
    <p:sldId id="1149" r:id="rId9"/>
    <p:sldId id="1148" r:id="rId10"/>
    <p:sldId id="1151" r:id="rId11"/>
    <p:sldId id="1152" r:id="rId12"/>
    <p:sldId id="1153" r:id="rId13"/>
    <p:sldId id="1154" r:id="rId14"/>
    <p:sldId id="1155" r:id="rId15"/>
    <p:sldId id="1157" r:id="rId16"/>
    <p:sldId id="1156" r:id="rId17"/>
    <p:sldId id="1158" r:id="rId18"/>
  </p:sldIdLst>
  <p:sldSz cx="9144000" cy="6858000" type="screen4x3"/>
  <p:notesSz cx="6985000" cy="9283700"/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buClr>
        <a:srgbClr val="CC3300"/>
      </a:buClr>
      <a:buSzPct val="50000"/>
      <a:buFont typeface="Monotype Sorts" pitchFamily="2" charset="2"/>
      <a:defRPr sz="36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buClr>
        <a:srgbClr val="CC3300"/>
      </a:buClr>
      <a:buSzPct val="50000"/>
      <a:buFont typeface="Monotype Sorts" pitchFamily="2" charset="2"/>
      <a:defRPr sz="36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buClr>
        <a:srgbClr val="CC3300"/>
      </a:buClr>
      <a:buSzPct val="50000"/>
      <a:buFont typeface="Monotype Sorts" pitchFamily="2" charset="2"/>
      <a:defRPr sz="36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buClr>
        <a:srgbClr val="CC3300"/>
      </a:buClr>
      <a:buSzPct val="50000"/>
      <a:buFont typeface="Monotype Sorts" pitchFamily="2" charset="2"/>
      <a:defRPr sz="36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buClr>
        <a:srgbClr val="CC3300"/>
      </a:buClr>
      <a:buSzPct val="50000"/>
      <a:buFont typeface="Monotype Sorts" pitchFamily="2" charset="2"/>
      <a:defRPr sz="36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0099"/>
    <a:srgbClr val="000000"/>
    <a:srgbClr val="00CC99"/>
    <a:srgbClr val="00CC66"/>
    <a:srgbClr val="993300"/>
    <a:srgbClr val="00CC00"/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5" autoAdjust="0"/>
    <p:restoredTop sz="94613" autoAdjust="0"/>
  </p:normalViewPr>
  <p:slideViewPr>
    <p:cSldViewPr>
      <p:cViewPr varScale="1">
        <p:scale>
          <a:sx n="67" d="100"/>
          <a:sy n="67" d="100"/>
        </p:scale>
        <p:origin x="-2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80" y="-84"/>
      </p:cViewPr>
      <p:guideLst>
        <p:guide orient="horz" pos="2923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6E760D91-7FE0-4F13-8F31-26A9F4904D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257807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AAC8D069-4AAD-4296-9A61-04756C7433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55019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3738"/>
            <a:ext cx="4622800" cy="346710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392613"/>
            <a:ext cx="5121275" cy="4160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263481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ieeeblu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61060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743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86142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97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991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608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55311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972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161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928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809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08807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62196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6132" name="Line 4"/>
          <p:cNvSpPr>
            <a:spLocks noChangeShapeType="1"/>
          </p:cNvSpPr>
          <p:nvPr/>
        </p:nvSpPr>
        <p:spPr bwMode="auto">
          <a:xfrm flipV="1">
            <a:off x="533400" y="6477000"/>
            <a:ext cx="6781800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029" name="Picture 5" descr="ieeeblu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1600200" y="6172200"/>
            <a:ext cx="563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400" b="1">
                <a:latin typeface="Arial" charset="0"/>
              </a:rPr>
              <a:t>IEEE Central Texas Section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lmartinich@ieee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85800"/>
            <a:ext cx="7772400" cy="5181600"/>
          </a:xfrm>
        </p:spPr>
        <p:txBody>
          <a:bodyPr/>
          <a:lstStyle/>
          <a:p>
            <a:r>
              <a:rPr lang="en-US" altLang="en-US" sz="4400" dirty="0" smtClean="0"/>
              <a:t>Spring Planning Meeting</a:t>
            </a:r>
            <a:br>
              <a:rPr lang="en-US" altLang="en-US" sz="4400" dirty="0" smtClean="0"/>
            </a:br>
            <a:r>
              <a:rPr lang="en-US" altLang="en-US" sz="4400" dirty="0" smtClean="0"/>
              <a:t> </a:t>
            </a:r>
            <a:r>
              <a:rPr lang="en-US" altLang="en-US" sz="4000" dirty="0" smtClean="0"/>
              <a:t>Leslie Martinich</a:t>
            </a:r>
            <a:br>
              <a:rPr lang="en-US" altLang="en-US" sz="4000" dirty="0" smtClean="0"/>
            </a:br>
            <a:r>
              <a:rPr lang="en-US" altLang="en-US" sz="4000" dirty="0" smtClean="0"/>
              <a:t>Section Chair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b="0" dirty="0" smtClean="0"/>
              <a:t>IEEE Central Texas Section</a:t>
            </a: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sz="2000" b="0" dirty="0" smtClean="0"/>
              <a:t/>
            </a:r>
            <a:br>
              <a:rPr lang="en-US" altLang="en-US" sz="2000" b="0" dirty="0" smtClean="0"/>
            </a:br>
            <a:r>
              <a:rPr lang="en-US" altLang="en-US" b="0" dirty="0" smtClean="0"/>
              <a:t> </a:t>
            </a:r>
            <a:br>
              <a:rPr lang="en-US" altLang="en-US" b="0" dirty="0" smtClean="0"/>
            </a:br>
            <a:r>
              <a:rPr lang="en-US" altLang="en-US" b="0" dirty="0" smtClean="0"/>
              <a:t>January 21, 2017</a:t>
            </a:r>
            <a:br>
              <a:rPr lang="en-US" altLang="en-US" b="0" dirty="0" smtClean="0"/>
            </a:br>
            <a:r>
              <a:rPr lang="en-US" altLang="en-US" b="0" dirty="0" smtClean="0"/>
              <a:t>San Marcos, Texas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/>
          <a:lstStyle/>
          <a:p>
            <a:r>
              <a:rPr lang="en-US" dirty="0" smtClean="0"/>
              <a:t>NEXT Topic: Upcoming Events</a:t>
            </a:r>
            <a:endParaRPr lang="en-US" dirty="0"/>
          </a:p>
        </p:txBody>
      </p:sp>
      <p:pic>
        <p:nvPicPr>
          <p:cNvPr id="8" name="Picture 7" descr="Screen Shot 2017-01-20 at 9.32.2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05000"/>
            <a:ext cx="3390900" cy="2667000"/>
          </a:xfrm>
          <a:prstGeom prst="rect">
            <a:avLst/>
          </a:prstGeom>
        </p:spPr>
      </p:pic>
      <p:pic>
        <p:nvPicPr>
          <p:cNvPr id="14" name="Content Placeholder 13" descr="Screen Shot 2017-01-20 at 9.32.39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5" b="15385"/>
          <a:stretch>
            <a:fillRect/>
          </a:stretch>
        </p:blipFill>
        <p:spPr>
          <a:xfrm>
            <a:off x="4343400" y="2133600"/>
            <a:ext cx="4461934" cy="2362200"/>
          </a:xfrm>
        </p:spPr>
      </p:pic>
      <p:sp>
        <p:nvSpPr>
          <p:cNvPr id="5" name="TextBox 4"/>
          <p:cNvSpPr txBox="1"/>
          <p:nvPr/>
        </p:nvSpPr>
        <p:spPr>
          <a:xfrm>
            <a:off x="4267200" y="3810000"/>
            <a:ext cx="4267200" cy="5232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Engineers’ Week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895600" y="4724400"/>
            <a:ext cx="4267200" cy="1815882"/>
          </a:xfrm>
          <a:prstGeom prst="rect">
            <a:avLst/>
          </a:prstGeom>
          <a:solidFill>
            <a:srgbClr val="FFFFFF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IEEE/ACM International Symposium on Code Generation and Optimization</a:t>
            </a:r>
            <a:endParaRPr lang="en-US" sz="2800" dirty="0"/>
          </a:p>
        </p:txBody>
      </p:sp>
      <p:sp>
        <p:nvSpPr>
          <p:cNvPr id="17" name="Right Arrow 16"/>
          <p:cNvSpPr/>
          <p:nvPr/>
        </p:nvSpPr>
        <p:spPr bwMode="auto">
          <a:xfrm rot="19511101">
            <a:off x="3976273" y="4033752"/>
            <a:ext cx="1254001" cy="609600"/>
          </a:xfrm>
          <a:prstGeom prst="rightArrow">
            <a:avLst/>
          </a:prstGeom>
          <a:solidFill>
            <a:srgbClr val="0066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847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pic>
        <p:nvPicPr>
          <p:cNvPr id="13" name="Picture 12" descr="Screen Shot 2017-01-20 at 9.32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1752600"/>
            <a:ext cx="3781791" cy="2819400"/>
          </a:xfrm>
          <a:prstGeom prst="rect">
            <a:avLst/>
          </a:prstGeom>
        </p:spPr>
      </p:pic>
      <p:pic>
        <p:nvPicPr>
          <p:cNvPr id="15" name="Content Placeholder 14" descr="Screen Shot 2017-01-20 at 9.33.05 P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04086" t="-1232" r="3641" b="-44549"/>
          <a:stretch/>
        </p:blipFill>
        <p:spPr>
          <a:xfrm>
            <a:off x="838200" y="1600200"/>
            <a:ext cx="7772400" cy="4114800"/>
          </a:xfrm>
        </p:spPr>
      </p:pic>
      <p:sp>
        <p:nvSpPr>
          <p:cNvPr id="5" name="TextBox 4"/>
          <p:cNvSpPr txBox="1"/>
          <p:nvPr/>
        </p:nvSpPr>
        <p:spPr>
          <a:xfrm>
            <a:off x="381000" y="2971800"/>
            <a:ext cx="32766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SxSW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57800" y="3733800"/>
            <a:ext cx="2362200" cy="95410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Custom Integrated Circuits Conf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995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pic>
        <p:nvPicPr>
          <p:cNvPr id="3" name="Picture 2" descr="Screen Shot 2017-01-20 at 9.33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76400"/>
            <a:ext cx="3810000" cy="2906168"/>
          </a:xfrm>
          <a:prstGeom prst="rect">
            <a:avLst/>
          </a:prstGeom>
        </p:spPr>
      </p:pic>
      <p:pic>
        <p:nvPicPr>
          <p:cNvPr id="4" name="Picture 3" descr="Screen Shot 2017-01-20 at 9.33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305" y="1676400"/>
            <a:ext cx="3805495" cy="2819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3352800"/>
            <a:ext cx="19050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ICICDT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76800" y="3276600"/>
            <a:ext cx="2438400" cy="58477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DAC</a:t>
            </a: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108262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pic>
        <p:nvPicPr>
          <p:cNvPr id="6" name="Picture 5" descr="Screen Shot 2017-01-20 at 9.3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37" y="1752600"/>
            <a:ext cx="3929063" cy="2971800"/>
          </a:xfrm>
          <a:prstGeom prst="rect">
            <a:avLst/>
          </a:prstGeom>
        </p:spPr>
      </p:pic>
      <p:pic>
        <p:nvPicPr>
          <p:cNvPr id="8" name="Picture 7" descr="Screen Shot 2017-01-20 at 9.33.4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828800"/>
            <a:ext cx="3846812" cy="289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0" y="3810000"/>
            <a:ext cx="19050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Future Leaders Forum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87857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pic>
        <p:nvPicPr>
          <p:cNvPr id="3" name="Picture 2" descr="Screen Shot 2017-01-20 at 9.33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76400"/>
            <a:ext cx="4021100" cy="3124200"/>
          </a:xfrm>
          <a:prstGeom prst="rect">
            <a:avLst/>
          </a:prstGeom>
        </p:spPr>
      </p:pic>
      <p:pic>
        <p:nvPicPr>
          <p:cNvPr id="4" name="Picture 3" descr="Screen Shot 2017-01-20 at 9.34.0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752600"/>
            <a:ext cx="4152900" cy="30667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9800" y="3962400"/>
            <a:ext cx="190500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Accelerated Stress Testing &amp; Reliability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5181600"/>
            <a:ext cx="43434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ACM</a:t>
            </a:r>
            <a:r>
              <a:rPr lang="en-US" sz="2000" dirty="0"/>
              <a:t>/IEEE 20th International Conference on Model Driven Engineering Languages and Systems (MODELS)</a:t>
            </a:r>
          </a:p>
        </p:txBody>
      </p:sp>
      <p:sp>
        <p:nvSpPr>
          <p:cNvPr id="10" name="Right Arrow 9"/>
          <p:cNvSpPr/>
          <p:nvPr/>
        </p:nvSpPr>
        <p:spPr bwMode="auto">
          <a:xfrm rot="15472270">
            <a:off x="-22869" y="4316020"/>
            <a:ext cx="1076516" cy="822960"/>
          </a:xfrm>
          <a:prstGeom prst="rightArrow">
            <a:avLst/>
          </a:prstGeom>
          <a:solidFill>
            <a:srgbClr val="0066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05400" y="2819400"/>
            <a:ext cx="14478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IEEE DAY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66356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pic>
        <p:nvPicPr>
          <p:cNvPr id="6" name="Picture 5" descr="Screen Shot 2017-01-20 at 9.34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0"/>
            <a:ext cx="4527823" cy="3416300"/>
          </a:xfrm>
          <a:prstGeom prst="rect">
            <a:avLst/>
          </a:prstGeom>
        </p:spPr>
      </p:pic>
      <p:pic>
        <p:nvPicPr>
          <p:cNvPr id="7" name="Picture 6" descr="Screen Shot 2017-01-20 at 9.34.2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985" y="1524000"/>
            <a:ext cx="4355548" cy="33147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134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3962400"/>
            <a:ext cx="190500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Accelerated Stress Testing &amp; Reliability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2819400"/>
            <a:ext cx="14478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IEEE DAY</a:t>
            </a:r>
            <a:endParaRPr lang="en-US" sz="2000" dirty="0"/>
          </a:p>
        </p:txBody>
      </p:sp>
      <p:pic>
        <p:nvPicPr>
          <p:cNvPr id="6" name="Picture 5" descr="Screen Shot 2017-01-20 at 9.34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95400"/>
            <a:ext cx="6017683" cy="51308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57600" y="2971800"/>
            <a:ext cx="31242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Green Tech/Clean Tech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2971800"/>
            <a:ext cx="16002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R5 Meeting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9134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me</a:t>
            </a:r>
          </a:p>
          <a:p>
            <a:r>
              <a:rPr lang="en-US" dirty="0" smtClean="0">
                <a:hlinkClick r:id="rId2"/>
              </a:rPr>
              <a:t>lmartinich@ieee.org</a:t>
            </a:r>
            <a:endParaRPr lang="en-US" dirty="0" smtClean="0"/>
          </a:p>
          <a:p>
            <a:r>
              <a:rPr lang="en-US" dirty="0" smtClean="0"/>
              <a:t>512.423.5121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1822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and how it is constructed</a:t>
            </a:r>
          </a:p>
          <a:p>
            <a:r>
              <a:rPr lang="en-US" dirty="0" smtClean="0"/>
              <a:t>Planned Events for 2017 and beyond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29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346" y="152400"/>
            <a:ext cx="7772400" cy="1143000"/>
          </a:xfrm>
        </p:spPr>
        <p:txBody>
          <a:bodyPr/>
          <a:lstStyle/>
          <a:p>
            <a:r>
              <a:rPr lang="en-US" dirty="0" smtClean="0"/>
              <a:t>Budget: Where does the Section get its Revenue?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346" y="1295400"/>
            <a:ext cx="7772400" cy="4648200"/>
          </a:xfrm>
        </p:spPr>
        <p:txBody>
          <a:bodyPr/>
          <a:lstStyle/>
          <a:p>
            <a:r>
              <a:rPr lang="en-US" sz="3600" b="1" dirty="0" smtClean="0"/>
              <a:t>Member Dues</a:t>
            </a:r>
          </a:p>
          <a:p>
            <a:r>
              <a:rPr lang="en-US" sz="3600" b="1" dirty="0" smtClean="0"/>
              <a:t>Surplus from Conferences and Workshops</a:t>
            </a:r>
          </a:p>
          <a:p>
            <a:r>
              <a:rPr lang="en-US" dirty="0" smtClean="0"/>
              <a:t>Other lesser sources</a:t>
            </a:r>
          </a:p>
          <a:p>
            <a:pPr lvl="1"/>
            <a:r>
              <a:rPr lang="en-US" dirty="0" smtClean="0"/>
              <a:t>PACE (Professional Activities)</a:t>
            </a:r>
          </a:p>
          <a:p>
            <a:pPr lvl="1"/>
            <a:r>
              <a:rPr lang="en-US" dirty="0" smtClean="0"/>
              <a:t>Region</a:t>
            </a:r>
          </a:p>
          <a:p>
            <a:pPr lvl="1"/>
            <a:r>
              <a:rPr lang="en-US" dirty="0" smtClean="0"/>
              <a:t>Societies-&gt; Chapters</a:t>
            </a:r>
          </a:p>
          <a:p>
            <a:pPr lvl="1"/>
            <a:r>
              <a:rPr lang="en-US" dirty="0" smtClean="0"/>
              <a:t>Industry (none yet!)</a:t>
            </a:r>
          </a:p>
          <a:p>
            <a:pPr lvl="1"/>
            <a:r>
              <a:rPr lang="en-US" dirty="0" smtClean="0"/>
              <a:t>Attendees’ fees at meetings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759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5716702" y="3752560"/>
            <a:ext cx="2711128" cy="2186761"/>
            <a:chOff x="5483138" y="3290554"/>
            <a:chExt cx="2711128" cy="2249007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3138" y="3641486"/>
              <a:ext cx="976220" cy="824246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5134" y="3290554"/>
              <a:ext cx="958049" cy="824246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8534" y="3642792"/>
              <a:ext cx="958049" cy="824246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17" y="3924526"/>
              <a:ext cx="958049" cy="824246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8109" y="4419600"/>
              <a:ext cx="958049" cy="824246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4876" y="4715315"/>
              <a:ext cx="958049" cy="82424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271" y="3586106"/>
            <a:ext cx="1983428" cy="1706419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244764" y="131983"/>
            <a:ext cx="2041235" cy="2124674"/>
            <a:chOff x="244765" y="131983"/>
            <a:chExt cx="1697072" cy="2124674"/>
          </a:xfrm>
        </p:grpSpPr>
        <p:sp>
          <p:nvSpPr>
            <p:cNvPr id="3" name="Bent-Up Arrow 2"/>
            <p:cNvSpPr/>
            <p:nvPr/>
          </p:nvSpPr>
          <p:spPr>
            <a:xfrm rot="5400000">
              <a:off x="450794" y="1178748"/>
              <a:ext cx="1008115" cy="1147703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4" name="Group 3"/>
            <p:cNvGrpSpPr/>
            <p:nvPr/>
          </p:nvGrpSpPr>
          <p:grpSpPr>
            <a:xfrm>
              <a:off x="244765" y="131983"/>
              <a:ext cx="1697072" cy="1187895"/>
              <a:chOff x="922062" y="101145"/>
              <a:chExt cx="1697072" cy="1187895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922062" y="101145"/>
                <a:ext cx="1697072" cy="1187895"/>
              </a:xfrm>
              <a:prstGeom prst="roundRect">
                <a:avLst>
                  <a:gd name="adj" fmla="val 166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" name="Rounded Rectangle 5"/>
              <p:cNvSpPr/>
              <p:nvPr/>
            </p:nvSpPr>
            <p:spPr>
              <a:xfrm>
                <a:off x="980061" y="159144"/>
                <a:ext cx="1581074" cy="107189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5250" tIns="95250" rIns="95250" bIns="95250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500" kern="1200" dirty="0" smtClean="0"/>
                  <a:t>Members’ Dues</a:t>
                </a:r>
                <a:endParaRPr lang="en-US" sz="2500" kern="1200" dirty="0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1664904" y="1560322"/>
            <a:ext cx="1697072" cy="2196010"/>
            <a:chOff x="3698064" y="2330702"/>
            <a:chExt cx="1697072" cy="2196010"/>
          </a:xfrm>
        </p:grpSpPr>
        <p:sp>
          <p:nvSpPr>
            <p:cNvPr id="7" name="Bent-Up Arrow 6"/>
            <p:cNvSpPr/>
            <p:nvPr/>
          </p:nvSpPr>
          <p:spPr>
            <a:xfrm rot="5400000">
              <a:off x="3990553" y="3448803"/>
              <a:ext cx="1008115" cy="1147703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8" name="Group 7"/>
            <p:cNvGrpSpPr/>
            <p:nvPr/>
          </p:nvGrpSpPr>
          <p:grpSpPr>
            <a:xfrm>
              <a:off x="3698064" y="2330702"/>
              <a:ext cx="1697072" cy="1187895"/>
              <a:chOff x="2268055" y="1364793"/>
              <a:chExt cx="1697072" cy="1187895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2268055" y="1364793"/>
                <a:ext cx="1697072" cy="1187895"/>
              </a:xfrm>
              <a:prstGeom prst="roundRect">
                <a:avLst>
                  <a:gd name="adj" fmla="val 166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Rounded Rectangle 5"/>
              <p:cNvSpPr/>
              <p:nvPr/>
            </p:nvSpPr>
            <p:spPr>
              <a:xfrm>
                <a:off x="2326054" y="1422792"/>
                <a:ext cx="1581074" cy="107189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5250" tIns="95250" rIns="95250" bIns="95250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500" kern="1200" dirty="0" smtClean="0"/>
                  <a:t>IEEE</a:t>
                </a:r>
                <a:endParaRPr lang="en-US" sz="2500" kern="1200" dirty="0"/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2961487" y="2926167"/>
            <a:ext cx="1697072" cy="1187895"/>
            <a:chOff x="3756398" y="2265289"/>
            <a:chExt cx="1697072" cy="1187895"/>
          </a:xfrm>
        </p:grpSpPr>
        <p:sp>
          <p:nvSpPr>
            <p:cNvPr id="17" name="Rounded Rectangle 16"/>
            <p:cNvSpPr/>
            <p:nvPr/>
          </p:nvSpPr>
          <p:spPr>
            <a:xfrm>
              <a:off x="3756398" y="2265289"/>
              <a:ext cx="1697072" cy="1187895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3814397" y="2323288"/>
              <a:ext cx="1581074" cy="10718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Rebate to Section</a:t>
              </a:r>
              <a:endParaRPr lang="en-US" sz="2500" kern="12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128219" y="304262"/>
            <a:ext cx="63450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How does the money flow?</a:t>
            </a:r>
            <a:endParaRPr lang="en-US" sz="4000" dirty="0"/>
          </a:p>
        </p:txBody>
      </p:sp>
      <p:sp>
        <p:nvSpPr>
          <p:cNvPr id="22" name="Bent-Up Arrow 21"/>
          <p:cNvSpPr/>
          <p:nvPr/>
        </p:nvSpPr>
        <p:spPr>
          <a:xfrm flipV="1">
            <a:off x="4708587" y="3462282"/>
            <a:ext cx="1008115" cy="1147703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3" name="Group 22"/>
          <p:cNvGrpSpPr/>
          <p:nvPr/>
        </p:nvGrpSpPr>
        <p:grpSpPr>
          <a:xfrm>
            <a:off x="4950280" y="4523691"/>
            <a:ext cx="1772547" cy="1245780"/>
            <a:chOff x="5910339" y="3778252"/>
            <a:chExt cx="1772547" cy="1245780"/>
          </a:xfrm>
        </p:grpSpPr>
        <p:sp>
          <p:nvSpPr>
            <p:cNvPr id="24" name="Rounded Rectangle 23"/>
            <p:cNvSpPr/>
            <p:nvPr/>
          </p:nvSpPr>
          <p:spPr>
            <a:xfrm>
              <a:off x="5910339" y="3836137"/>
              <a:ext cx="1710564" cy="1187895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5"/>
            <p:cNvSpPr/>
            <p:nvPr/>
          </p:nvSpPr>
          <p:spPr>
            <a:xfrm>
              <a:off x="6088320" y="3778252"/>
              <a:ext cx="1594566" cy="10718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Chapter Budgets</a:t>
              </a:r>
              <a:endParaRPr lang="en-US" sz="2500" kern="1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402166" y="5020709"/>
            <a:ext cx="1415249" cy="1609312"/>
            <a:chOff x="5501309" y="3352800"/>
            <a:chExt cx="1415249" cy="1609312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1309" y="3352800"/>
              <a:ext cx="958049" cy="824246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8509" y="3810000"/>
              <a:ext cx="958049" cy="824246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1401" y="4137866"/>
              <a:ext cx="958049" cy="8242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195555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5565386" y="4314400"/>
            <a:ext cx="2711128" cy="2186761"/>
            <a:chOff x="5483138" y="3290554"/>
            <a:chExt cx="2711128" cy="2249007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3138" y="3641486"/>
              <a:ext cx="976220" cy="824246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5134" y="3290554"/>
              <a:ext cx="958049" cy="824246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8534" y="3642792"/>
              <a:ext cx="958049" cy="824246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17" y="3924526"/>
              <a:ext cx="958049" cy="824246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8109" y="4419600"/>
              <a:ext cx="958049" cy="824246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4876" y="4715315"/>
              <a:ext cx="958049" cy="82424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1" y="4301666"/>
            <a:ext cx="1679186" cy="1340536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441668" y="149688"/>
            <a:ext cx="2593635" cy="2124674"/>
            <a:chOff x="244765" y="131983"/>
            <a:chExt cx="2156334" cy="2124674"/>
          </a:xfrm>
        </p:grpSpPr>
        <p:sp>
          <p:nvSpPr>
            <p:cNvPr id="3" name="Bent-Up Arrow 2"/>
            <p:cNvSpPr/>
            <p:nvPr/>
          </p:nvSpPr>
          <p:spPr>
            <a:xfrm rot="5400000">
              <a:off x="450794" y="1178748"/>
              <a:ext cx="1008115" cy="1147703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4" name="Group 3"/>
            <p:cNvGrpSpPr/>
            <p:nvPr/>
          </p:nvGrpSpPr>
          <p:grpSpPr>
            <a:xfrm>
              <a:off x="244765" y="131983"/>
              <a:ext cx="2156334" cy="1187895"/>
              <a:chOff x="922062" y="101145"/>
              <a:chExt cx="2156334" cy="1187895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922062" y="101145"/>
                <a:ext cx="2156334" cy="1187895"/>
              </a:xfrm>
              <a:prstGeom prst="roundRect">
                <a:avLst>
                  <a:gd name="adj" fmla="val 166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" name="Rounded Rectangle 5"/>
              <p:cNvSpPr/>
              <p:nvPr/>
            </p:nvSpPr>
            <p:spPr>
              <a:xfrm>
                <a:off x="980061" y="159144"/>
                <a:ext cx="1975984" cy="107189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5250" tIns="95250" rIns="95250" bIns="95250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500" kern="1200" dirty="0" smtClean="0"/>
                  <a:t>Surplus from Conferences and workshops</a:t>
                </a:r>
                <a:endParaRPr lang="en-US" sz="2500" kern="1200" dirty="0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1664904" y="1560322"/>
            <a:ext cx="1697072" cy="2196010"/>
            <a:chOff x="3698064" y="2330702"/>
            <a:chExt cx="1697072" cy="2196010"/>
          </a:xfrm>
        </p:grpSpPr>
        <p:sp>
          <p:nvSpPr>
            <p:cNvPr id="7" name="Bent-Up Arrow 6"/>
            <p:cNvSpPr/>
            <p:nvPr/>
          </p:nvSpPr>
          <p:spPr>
            <a:xfrm rot="5400000">
              <a:off x="3990553" y="3448803"/>
              <a:ext cx="1008115" cy="1147703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8" name="Group 7"/>
            <p:cNvGrpSpPr/>
            <p:nvPr/>
          </p:nvGrpSpPr>
          <p:grpSpPr>
            <a:xfrm>
              <a:off x="3698064" y="2330702"/>
              <a:ext cx="1697072" cy="1187895"/>
              <a:chOff x="2268055" y="1364793"/>
              <a:chExt cx="1697072" cy="1187895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2268055" y="1364793"/>
                <a:ext cx="1697072" cy="1187895"/>
              </a:xfrm>
              <a:prstGeom prst="roundRect">
                <a:avLst>
                  <a:gd name="adj" fmla="val 1667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Rounded Rectangle 5"/>
              <p:cNvSpPr/>
              <p:nvPr/>
            </p:nvSpPr>
            <p:spPr>
              <a:xfrm>
                <a:off x="2326054" y="1422792"/>
                <a:ext cx="1581074" cy="107189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5250" tIns="95250" rIns="95250" bIns="95250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500" kern="1200" dirty="0" smtClean="0"/>
                  <a:t>Section</a:t>
                </a:r>
                <a:endParaRPr lang="en-US" sz="2500" kern="1200" dirty="0"/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2961486" y="2926167"/>
            <a:ext cx="5877713" cy="1557902"/>
            <a:chOff x="3756398" y="2265289"/>
            <a:chExt cx="1697072" cy="1557902"/>
          </a:xfrm>
        </p:grpSpPr>
        <p:sp>
          <p:nvSpPr>
            <p:cNvPr id="17" name="Rounded Rectangle 16"/>
            <p:cNvSpPr/>
            <p:nvPr/>
          </p:nvSpPr>
          <p:spPr>
            <a:xfrm>
              <a:off x="3756398" y="2265289"/>
              <a:ext cx="1697072" cy="155790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3814397" y="2323288"/>
              <a:ext cx="1581074" cy="1330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Section &amp; Chapter Travel Pool, Training, Coffee Cups, Awards &amp; Dinner, Student Liaison, K-12 Support</a:t>
              </a:r>
              <a:endParaRPr lang="en-US" sz="2500" kern="12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657600" y="304262"/>
            <a:ext cx="48156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How does the money flow from Conferences and Workshops?</a:t>
            </a:r>
            <a:endParaRPr lang="en-US" sz="40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3426934" y="4360756"/>
            <a:ext cx="1627557" cy="1735244"/>
            <a:chOff x="5501309" y="3352800"/>
            <a:chExt cx="1415249" cy="1609312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1309" y="3352800"/>
              <a:ext cx="958049" cy="824246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8509" y="3810000"/>
              <a:ext cx="958049" cy="824246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1401" y="4137866"/>
              <a:ext cx="958049" cy="8242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29208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What’s the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300" y="914400"/>
            <a:ext cx="7772400" cy="5334000"/>
          </a:xfrm>
        </p:spPr>
        <p:txBody>
          <a:bodyPr/>
          <a:lstStyle/>
          <a:p>
            <a:r>
              <a:rPr lang="en-US" dirty="0" smtClean="0"/>
              <a:t>October-November</a:t>
            </a:r>
          </a:p>
          <a:p>
            <a:pPr lvl="1"/>
            <a:r>
              <a:rPr lang="en-US" dirty="0" smtClean="0"/>
              <a:t>Chapters construct budget plans for following year, submit to Treasurer</a:t>
            </a:r>
          </a:p>
          <a:p>
            <a:r>
              <a:rPr lang="en-US" dirty="0" smtClean="0"/>
              <a:t>December</a:t>
            </a:r>
          </a:p>
          <a:p>
            <a:pPr lvl="1"/>
            <a:r>
              <a:rPr lang="en-US" dirty="0" smtClean="0"/>
              <a:t>Treasurer and ExCom plan the budget for the following year, rolling up the Chapter Budgets</a:t>
            </a:r>
          </a:p>
          <a:p>
            <a:r>
              <a:rPr lang="en-US" dirty="0" smtClean="0"/>
              <a:t>January</a:t>
            </a:r>
          </a:p>
          <a:p>
            <a:pPr lvl="1"/>
            <a:r>
              <a:rPr lang="en-US" dirty="0" smtClean="0"/>
              <a:t>Budget is circulated to Chapter Chairs and is finalized at or after Spring Planning Meeting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8001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Hard is it to Construct the Chapter Budget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452892" cy="4278034"/>
          </a:xfrm>
        </p:spPr>
        <p:txBody>
          <a:bodyPr/>
          <a:lstStyle/>
          <a:p>
            <a:r>
              <a:rPr lang="en-US" dirty="0" smtClean="0"/>
              <a:t>Starting point: </a:t>
            </a:r>
          </a:p>
          <a:p>
            <a:pPr lvl="1"/>
            <a:r>
              <a:rPr lang="en-US" dirty="0" smtClean="0"/>
              <a:t>From the Rebate         $ 200</a:t>
            </a:r>
          </a:p>
          <a:p>
            <a:pPr lvl="1"/>
            <a:r>
              <a:rPr lang="en-US" dirty="0" smtClean="0"/>
              <a:t>Active Chapter Bonus  $  75</a:t>
            </a:r>
          </a:p>
          <a:p>
            <a:r>
              <a:rPr lang="en-US" dirty="0" smtClean="0"/>
              <a:t>Revenue</a:t>
            </a:r>
          </a:p>
          <a:p>
            <a:pPr lvl="1"/>
            <a:r>
              <a:rPr lang="en-US" dirty="0" smtClean="0"/>
              <a:t>From Society support, corporate support,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Expenses</a:t>
            </a:r>
          </a:p>
          <a:p>
            <a:pPr lvl="1"/>
            <a:r>
              <a:rPr lang="en-US" dirty="0" smtClean="0"/>
              <a:t>For meetings, supplies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775312"/>
            <a:ext cx="1925909" cy="163492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7010400" y="1536405"/>
            <a:ext cx="1534358" cy="847770"/>
            <a:chOff x="3756398" y="2265289"/>
            <a:chExt cx="1697072" cy="1187895"/>
          </a:xfrm>
        </p:grpSpPr>
        <p:sp>
          <p:nvSpPr>
            <p:cNvPr id="6" name="Rounded Rectangle 5"/>
            <p:cNvSpPr/>
            <p:nvPr/>
          </p:nvSpPr>
          <p:spPr>
            <a:xfrm>
              <a:off x="3756398" y="2265289"/>
              <a:ext cx="1697072" cy="1187895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835459" y="2309388"/>
              <a:ext cx="1581074" cy="10718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Rebate to Section</a:t>
              </a:r>
              <a:endParaRPr lang="en-US" sz="1800" kern="1200" dirty="0"/>
            </a:p>
          </p:txBody>
        </p:sp>
      </p:grpSp>
      <p:sp>
        <p:nvSpPr>
          <p:cNvPr id="8" name="TextBox 7"/>
          <p:cNvSpPr txBox="1"/>
          <p:nvPr/>
        </p:nvSpPr>
        <p:spPr>
          <a:xfrm rot="20181654">
            <a:off x="117962" y="3949451"/>
            <a:ext cx="8674169" cy="646331"/>
          </a:xfrm>
          <a:prstGeom prst="rect">
            <a:avLst/>
          </a:prstGeom>
          <a:solidFill>
            <a:schemeClr val="accent3"/>
          </a:solidFill>
          <a:ln>
            <a:solidFill>
              <a:srgbClr val="0066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6CC"/>
                </a:solidFill>
              </a:rPr>
              <a:t>This is all about normal monthly meetings</a:t>
            </a:r>
            <a:endParaRPr lang="en-US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436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696200" cy="990600"/>
          </a:xfrm>
        </p:spPr>
        <p:txBody>
          <a:bodyPr/>
          <a:lstStyle/>
          <a:p>
            <a:r>
              <a:rPr lang="en-US" dirty="0" smtClean="0"/>
              <a:t>Where do I get these forms?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38" y="990600"/>
            <a:ext cx="9094075" cy="5922974"/>
          </a:xfrm>
        </p:spPr>
      </p:pic>
      <p:sp>
        <p:nvSpPr>
          <p:cNvPr id="10" name="Oval 9"/>
          <p:cNvSpPr/>
          <p:nvPr/>
        </p:nvSpPr>
        <p:spPr bwMode="auto">
          <a:xfrm>
            <a:off x="228600" y="827887"/>
            <a:ext cx="3124200" cy="6096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 flipV="1">
            <a:off x="2819400" y="5791200"/>
            <a:ext cx="3124200" cy="838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559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a workshop or conference is separate, see </a:t>
            </a:r>
          </a:p>
          <a:p>
            <a:pPr marL="0" indent="0">
              <a:buNone/>
            </a:pPr>
            <a:r>
              <a:rPr lang="en-US" dirty="0" smtClean="0"/>
              <a:t>      http://sites.ieee.org/ctx/conferences/</a:t>
            </a:r>
          </a:p>
          <a:p>
            <a:r>
              <a:rPr lang="en-US" dirty="0" smtClean="0"/>
              <a:t>If you provide AWARDS worth more than $100, the recipient will have to fill out a form for IRS.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2602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TS June 14th Meeting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191966"/>
      </a:hlink>
      <a:folHlink>
        <a:srgbClr val="262699"/>
      </a:folHlink>
    </a:clrScheme>
    <a:fontScheme name="CTS June 14th Meeting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3300"/>
          </a:buClr>
          <a:buSzPct val="50000"/>
          <a:buFont typeface="Monotype Sorts" pitchFamily="2" charset="2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C3300"/>
          </a:buClr>
          <a:buSzPct val="50000"/>
          <a:buFont typeface="Monotype Sorts" pitchFamily="2" charset="2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TS June 14th Meeting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 June 14th Meeting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TS June 14th Meeting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 June 14th Meeting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 June 14th Meeting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 June 14th Meeting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TS June 14th Meeting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Designs\CTS June 14th Meeting1.pot</Template>
  <TotalTime>6988</TotalTime>
  <Words>328</Words>
  <Application>Microsoft Macintosh PowerPoint</Application>
  <PresentationFormat>On-screen Show (4:3)</PresentationFormat>
  <Paragraphs>70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CTS June 14th Meeting1</vt:lpstr>
      <vt:lpstr>Spring Planning Meeting  Leslie Martinich Section Chair  IEEE Central Texas Section    January 21, 2017 San Marcos, Texas</vt:lpstr>
      <vt:lpstr>Two Topics</vt:lpstr>
      <vt:lpstr>Budget: Where does the Section get its Revenue?</vt:lpstr>
      <vt:lpstr>Slide 5</vt:lpstr>
      <vt:lpstr>Slide 6</vt:lpstr>
      <vt:lpstr>What’s the Process?</vt:lpstr>
      <vt:lpstr>How Hard is it to Construct the Chapter Budget Plan?</vt:lpstr>
      <vt:lpstr>Where do I get these forms?</vt:lpstr>
      <vt:lpstr>Things To Note</vt:lpstr>
      <vt:lpstr>NEXT Topic: Upcoming Events</vt:lpstr>
      <vt:lpstr>Upcoming Events</vt:lpstr>
      <vt:lpstr>Upcoming Events</vt:lpstr>
      <vt:lpstr>Upcoming Events</vt:lpstr>
      <vt:lpstr>Upcoming Events</vt:lpstr>
      <vt:lpstr>Upcoming Events</vt:lpstr>
      <vt:lpstr>Upcoming Events</vt:lpstr>
      <vt:lpstr>Questions?</vt:lpstr>
    </vt:vector>
  </TitlesOfParts>
  <Company>Southwest Research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TEXAS SECTION OF THE IEEE</dc:title>
  <dc:creator>Joe Redfield</dc:creator>
  <cp:lastModifiedBy>Don</cp:lastModifiedBy>
  <cp:revision>328</cp:revision>
  <cp:lastPrinted>2001-01-12T15:49:42Z</cp:lastPrinted>
  <dcterms:created xsi:type="dcterms:W3CDTF">1999-07-08T04:59:44Z</dcterms:created>
  <dcterms:modified xsi:type="dcterms:W3CDTF">2017-01-21T05:32:40Z</dcterms:modified>
</cp:coreProperties>
</file>